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4" r:id="rId2"/>
    <p:sldId id="279" r:id="rId3"/>
    <p:sldId id="271" r:id="rId4"/>
    <p:sldId id="275" r:id="rId5"/>
    <p:sldId id="273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333C-D51A-4F23-B53A-2E3B66081A7F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3A6F1-B0A8-447D-8E5D-DFB85B2ED9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121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46A0-9BDB-4C22-9FF1-55CE36FAA3B4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E8F-82F7-46A7-B9AB-466AD3956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7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46A0-9BDB-4C22-9FF1-55CE36FAA3B4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E8F-82F7-46A7-B9AB-466AD3956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88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46A0-9BDB-4C22-9FF1-55CE36FAA3B4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E8F-82F7-46A7-B9AB-466AD3956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27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46A0-9BDB-4C22-9FF1-55CE36FAA3B4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E8F-82F7-46A7-B9AB-466AD3956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67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46A0-9BDB-4C22-9FF1-55CE36FAA3B4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E8F-82F7-46A7-B9AB-466AD3956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261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46A0-9BDB-4C22-9FF1-55CE36FAA3B4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E8F-82F7-46A7-B9AB-466AD3956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701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46A0-9BDB-4C22-9FF1-55CE36FAA3B4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E8F-82F7-46A7-B9AB-466AD3956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82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46A0-9BDB-4C22-9FF1-55CE36FAA3B4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E8F-82F7-46A7-B9AB-466AD3956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11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46A0-9BDB-4C22-9FF1-55CE36FAA3B4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E8F-82F7-46A7-B9AB-466AD3956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59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46A0-9BDB-4C22-9FF1-55CE36FAA3B4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E8F-82F7-46A7-B9AB-466AD3956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09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46A0-9BDB-4C22-9FF1-55CE36FAA3B4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E8F-82F7-46A7-B9AB-466AD3956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69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746A0-9BDB-4C22-9FF1-55CE36FAA3B4}" type="datetimeFigureOut">
              <a:rPr lang="en-AU" smtClean="0"/>
              <a:t>12/10/2019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8E8F-82F7-46A7-B9AB-466AD3956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4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openxmlformats.org/officeDocument/2006/relationships/image" Target="../media/image6.JP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image" Target="../media/image6.JP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4a"/><Relationship Id="rId7" Type="http://schemas.openxmlformats.org/officeDocument/2006/relationships/image" Target="../media/image6.JP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4a"/><Relationship Id="rId7" Type="http://schemas.openxmlformats.org/officeDocument/2006/relationships/image" Target="../media/image6.JP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5" y="-1"/>
            <a:ext cx="9208655" cy="692044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64656" y="3460221"/>
            <a:ext cx="9208655" cy="1841940"/>
          </a:xfrm>
          <a:prstGeom prst="rect">
            <a:avLst/>
          </a:prstGeom>
          <a:solidFill>
            <a:schemeClr val="accent2">
              <a:lumMod val="75000"/>
              <a:alpha val="5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altLang="en-US" sz="5400" b="1" dirty="0" smtClean="0">
                <a:solidFill>
                  <a:schemeClr val="bg1"/>
                </a:solidFill>
              </a:rPr>
              <a:t>Excel spreadsheet  - economics of sending cattle on agistment</a:t>
            </a:r>
            <a:endParaRPr lang="en-AU" alt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4655" y="5940444"/>
            <a:ext cx="747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1200" b="1" dirty="0">
                <a:solidFill>
                  <a:schemeClr val="bg1"/>
                </a:solidFill>
                <a:latin typeface="Arimo"/>
                <a:ea typeface="Calibri" panose="020F0502020204030204" pitchFamily="34" charset="0"/>
              </a:rPr>
              <a:t>This </a:t>
            </a:r>
            <a:r>
              <a:rPr lang="en-AU" sz="1200" b="1" dirty="0" smtClean="0">
                <a:solidFill>
                  <a:schemeClr val="bg1"/>
                </a:solidFill>
                <a:latin typeface="Arimo"/>
                <a:ea typeface="Calibri" panose="020F0502020204030204" pitchFamily="34" charset="0"/>
              </a:rPr>
              <a:t>presentation </a:t>
            </a:r>
            <a:r>
              <a:rPr lang="en-AU" sz="1200" b="1" dirty="0">
                <a:solidFill>
                  <a:schemeClr val="bg1"/>
                </a:solidFill>
                <a:latin typeface="Arimo"/>
                <a:ea typeface="Calibri" panose="020F0502020204030204" pitchFamily="34" charset="0"/>
              </a:rPr>
              <a:t>is brought to you by GrazingFutures.</a:t>
            </a:r>
            <a:endParaRPr lang="en-AU" sz="12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AU" sz="1200" b="1" dirty="0">
                <a:solidFill>
                  <a:schemeClr val="bg1"/>
                </a:solidFill>
                <a:latin typeface="Arimo"/>
                <a:ea typeface="Calibri" panose="020F0502020204030204" pitchFamily="34" charset="0"/>
              </a:rPr>
              <a:t>GrazingFutures is funded by the Queensland Government’s Drought</a:t>
            </a:r>
            <a:endParaRPr lang="en-AU" sz="12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AU" sz="1200" b="1" dirty="0">
                <a:solidFill>
                  <a:schemeClr val="bg1"/>
                </a:solidFill>
                <a:latin typeface="Arimo"/>
                <a:ea typeface="Calibri" panose="020F0502020204030204" pitchFamily="34" charset="0"/>
              </a:rPr>
              <a:t>and Climate Adaptation Program (DCAP) that aims to improve drought</a:t>
            </a:r>
            <a:endParaRPr lang="en-AU" sz="12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AU" sz="1200" b="1" dirty="0">
                <a:solidFill>
                  <a:schemeClr val="bg1"/>
                </a:solidFill>
                <a:latin typeface="Arimo"/>
                <a:ea typeface="Calibri" panose="020F0502020204030204" pitchFamily="34" charset="0"/>
              </a:rPr>
              <a:t>preparedness and resilience for Queensland producers.</a:t>
            </a:r>
            <a:endParaRPr lang="en-AU" sz="12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540276" y="1733241"/>
            <a:ext cx="1529141" cy="67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AU" altLang="en-US" sz="1600" dirty="0">
                <a:solidFill>
                  <a:schemeClr val="bg1">
                    <a:lumMod val="85000"/>
                  </a:schemeClr>
                </a:solidFill>
                <a:latin typeface="Calibri Bold" panose="020F0702030404030204" pitchFamily="34" charset="0"/>
                <a:ea typeface="ＭＳ Ｐゴシック" panose="020B0600070205080204" pitchFamily="34" charset="-128"/>
              </a:rPr>
              <a:t>Roger Sneath</a:t>
            </a:r>
          </a:p>
          <a:p>
            <a:pPr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AU" altLang="en-US" sz="16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DAF FutureBeef</a:t>
            </a:r>
          </a:p>
          <a:p>
            <a:pPr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AU" altLang="en-US" sz="16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Toowoomba</a:t>
            </a:r>
            <a:endParaRPr lang="en-AU" alt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52" y="405227"/>
            <a:ext cx="1135763" cy="1296958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6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5312">
        <p14:warp dir="in"/>
      </p:transition>
    </mc:Choice>
    <mc:Fallback>
      <p:transition spd="slow" advTm="153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95" y="6061092"/>
            <a:ext cx="3282784" cy="80416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253664" y="689443"/>
            <a:ext cx="36615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AU" sz="1600" dirty="0"/>
              <a:t>This is an excel </a:t>
            </a:r>
            <a:r>
              <a:rPr lang="en-AU" sz="1600" dirty="0" smtClean="0"/>
              <a:t>calculator </a:t>
            </a:r>
            <a:r>
              <a:rPr lang="en-AU" sz="1600" dirty="0"/>
              <a:t>to </a:t>
            </a:r>
            <a:r>
              <a:rPr lang="en-AU" sz="1600" dirty="0" smtClean="0"/>
              <a:t>test the economics of sending cattle on agistment.</a:t>
            </a:r>
            <a:endParaRPr lang="en-AU" sz="1600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253664" y="1461445"/>
            <a:ext cx="3639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000" dirty="0" smtClean="0"/>
              <a:t>Free download, search for: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000" b="1" i="1" dirty="0" smtClean="0"/>
              <a:t>Futurebeef    business    </a:t>
            </a:r>
            <a:r>
              <a:rPr lang="en-AU" altLang="en-US" sz="2000" b="1" i="1" dirty="0" smtClean="0"/>
              <a:t>tools</a:t>
            </a:r>
            <a:endParaRPr lang="en-AU" altLang="en-US" sz="2000" b="1" i="1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253664" y="3750498"/>
            <a:ext cx="36391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AU" altLang="en-US" sz="2000" dirty="0" smtClean="0">
                <a:solidFill>
                  <a:srgbClr val="4C4726"/>
                </a:solidFill>
              </a:rPr>
              <a:t>To make changes go to the ‘Review’ tab and unprotect.</a:t>
            </a:r>
          </a:p>
          <a:p>
            <a:pPr marL="342900" indent="-342900">
              <a:spcBef>
                <a:spcPts val="600"/>
              </a:spcBef>
            </a:pPr>
            <a:r>
              <a:rPr lang="en-AU" altLang="en-US" sz="2000" dirty="0" smtClean="0">
                <a:solidFill>
                  <a:srgbClr val="4C4726"/>
                </a:solidFill>
              </a:rPr>
              <a:t>No password</a:t>
            </a:r>
            <a:r>
              <a:rPr lang="en-AU" altLang="en-US" sz="2000" dirty="0">
                <a:solidFill>
                  <a:srgbClr val="4C4726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</a:pPr>
            <a:r>
              <a:rPr lang="en-AU" altLang="en-US" sz="2000" dirty="0" smtClean="0">
                <a:solidFill>
                  <a:srgbClr val="4C4726"/>
                </a:solidFill>
              </a:rPr>
              <a:t>Protect again when done.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241" y="0"/>
            <a:ext cx="4861438" cy="36945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422" y="83726"/>
            <a:ext cx="6705407" cy="514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en-US" sz="3600" b="1" dirty="0" smtClean="0">
                <a:solidFill>
                  <a:srgbClr val="990000"/>
                </a:solidFill>
                <a:latin typeface="+mn-lt"/>
              </a:rPr>
              <a:t>Agistment costs and returns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253664" y="2232686"/>
            <a:ext cx="3773958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000" dirty="0" smtClean="0">
                <a:solidFill>
                  <a:srgbClr val="0000FF"/>
                </a:solidFill>
              </a:rPr>
              <a:t>Blue figures </a:t>
            </a:r>
            <a:r>
              <a:rPr lang="en-AU" altLang="en-US" sz="2000" dirty="0" smtClean="0">
                <a:solidFill>
                  <a:srgbClr val="4C4726"/>
                </a:solidFill>
              </a:rPr>
              <a:t>and </a:t>
            </a:r>
            <a:r>
              <a:rPr lang="en-AU" altLang="en-US" sz="2000" dirty="0" smtClean="0">
                <a:solidFill>
                  <a:srgbClr val="0000FF"/>
                </a:solidFill>
              </a:rPr>
              <a:t>blue words</a:t>
            </a:r>
            <a:r>
              <a:rPr lang="en-AU" altLang="en-US" sz="2000" dirty="0" smtClean="0">
                <a:solidFill>
                  <a:srgbClr val="4C4726"/>
                </a:solidFill>
              </a:rPr>
              <a:t> are data entry.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AU" altLang="en-US" sz="2000" b="1" dirty="0" smtClean="0">
                <a:solidFill>
                  <a:srgbClr val="4C4726"/>
                </a:solidFill>
              </a:rPr>
              <a:t>Black</a:t>
            </a:r>
            <a:r>
              <a:rPr lang="en-AU" altLang="en-US" sz="2000" dirty="0" smtClean="0">
                <a:solidFill>
                  <a:srgbClr val="4C4726"/>
                </a:solidFill>
              </a:rPr>
              <a:t> and </a:t>
            </a:r>
            <a:r>
              <a:rPr lang="en-AU" altLang="en-US" sz="2000" b="1" dirty="0" smtClean="0">
                <a:solidFill>
                  <a:srgbClr val="FF0000"/>
                </a:solidFill>
              </a:rPr>
              <a:t>red</a:t>
            </a:r>
            <a:r>
              <a:rPr lang="en-AU" altLang="en-US" sz="2000" dirty="0" smtClean="0">
                <a:solidFill>
                  <a:srgbClr val="4C4726"/>
                </a:solidFill>
              </a:rPr>
              <a:t> figures are formulas and are locked.</a:t>
            </a:r>
            <a:endParaRPr lang="en-AU" altLang="en-US" sz="2000" dirty="0">
              <a:solidFill>
                <a:srgbClr val="4C472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0" y="600265"/>
            <a:ext cx="4748683" cy="6135642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8571209"/>
      </p:ext>
    </p:extLst>
  </p:cSld>
  <p:clrMapOvr>
    <a:masterClrMapping/>
  </p:clrMapOvr>
  <p:transition spd="med" advTm="227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95" y="6061092"/>
            <a:ext cx="3282784" cy="804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241" y="0"/>
            <a:ext cx="4861438" cy="36945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422" y="83726"/>
            <a:ext cx="6705407" cy="514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en-US" sz="3600" b="1" dirty="0" smtClean="0">
                <a:solidFill>
                  <a:srgbClr val="990000"/>
                </a:solidFill>
                <a:latin typeface="+mn-lt"/>
              </a:rPr>
              <a:t>Overall layout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0" y="600265"/>
            <a:ext cx="4748683" cy="6135642"/>
          </a:xfrm>
          <a:prstGeom prst="rect">
            <a:avLst/>
          </a:prstGeom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895151" y="749807"/>
            <a:ext cx="2032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AU" sz="2400" dirty="0" smtClean="0"/>
              <a:t>Time period</a:t>
            </a:r>
            <a:endParaRPr lang="en-AU" sz="2400" dirty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920670" y="2303436"/>
            <a:ext cx="3862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400" dirty="0">
                <a:solidFill>
                  <a:srgbClr val="4C4726"/>
                </a:solidFill>
              </a:rPr>
              <a:t>A</a:t>
            </a:r>
            <a:r>
              <a:rPr lang="en-AU" altLang="en-US" sz="2400" dirty="0" smtClean="0">
                <a:solidFill>
                  <a:srgbClr val="4C4726"/>
                </a:solidFill>
              </a:rPr>
              <a:t>gistment costs</a:t>
            </a:r>
            <a:endParaRPr lang="en-AU" altLang="en-US" sz="2400" dirty="0">
              <a:solidFill>
                <a:srgbClr val="4C4726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6098" y="749806"/>
            <a:ext cx="4177598" cy="49648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6099" y="1254468"/>
            <a:ext cx="4177598" cy="25978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4994645" y="3751126"/>
            <a:ext cx="3190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400" dirty="0" smtClean="0">
                <a:solidFill>
                  <a:srgbClr val="4C4726"/>
                </a:solidFill>
              </a:rPr>
              <a:t>Stock start value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5018315" y="4147860"/>
            <a:ext cx="4111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400" dirty="0" smtClean="0">
                <a:solidFill>
                  <a:srgbClr val="4C4726"/>
                </a:solidFill>
              </a:rPr>
              <a:t>Stock performance </a:t>
            </a:r>
            <a:r>
              <a:rPr lang="en-AU" altLang="en-US" sz="2000" dirty="0" smtClean="0">
                <a:solidFill>
                  <a:srgbClr val="4C4726"/>
                </a:solidFill>
              </a:rPr>
              <a:t>(+/-)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04413" y="3948420"/>
            <a:ext cx="3499024" cy="9394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803437" y="3945313"/>
            <a:ext cx="678575" cy="7627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cxnSp>
        <p:nvCxnSpPr>
          <p:cNvPr id="21" name="Straight Arrow Connector 20"/>
          <p:cNvCxnSpPr>
            <a:stCxn id="18" idx="1"/>
          </p:cNvCxnSpPr>
          <p:nvPr/>
        </p:nvCxnSpPr>
        <p:spPr>
          <a:xfrm flipH="1" flipV="1">
            <a:off x="4482011" y="4274635"/>
            <a:ext cx="536304" cy="104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5001693" y="4819386"/>
            <a:ext cx="3190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400" dirty="0" smtClean="0">
                <a:solidFill>
                  <a:srgbClr val="4C4726"/>
                </a:solidFill>
              </a:rPr>
              <a:t>Stock end value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87016" y="4842631"/>
            <a:ext cx="3545475" cy="8202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 flipV="1">
            <a:off x="3832491" y="5045825"/>
            <a:ext cx="1169202" cy="43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5002956" y="5308068"/>
            <a:ext cx="3190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400" dirty="0" smtClean="0">
                <a:solidFill>
                  <a:srgbClr val="4C4726"/>
                </a:solidFill>
              </a:rPr>
              <a:t>Minus agistment costs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5026626" y="5626202"/>
            <a:ext cx="3190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400" dirty="0" smtClean="0">
                <a:solidFill>
                  <a:srgbClr val="4C4726"/>
                </a:solidFill>
              </a:rPr>
              <a:t>Final value</a:t>
            </a:r>
            <a:endParaRPr lang="en-AU" altLang="en-US" sz="2400" dirty="0">
              <a:solidFill>
                <a:srgbClr val="4C4726"/>
              </a:solidFill>
            </a:endParaRP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5026626" y="5977464"/>
            <a:ext cx="3190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400" dirty="0" smtClean="0">
                <a:solidFill>
                  <a:srgbClr val="4C4726"/>
                </a:solidFill>
              </a:rPr>
              <a:t>Profit or loss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881094" y="5539130"/>
            <a:ext cx="1145532" cy="154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1"/>
          </p:cNvCxnSpPr>
          <p:nvPr/>
        </p:nvCxnSpPr>
        <p:spPr>
          <a:xfrm flipH="1" flipV="1">
            <a:off x="3897402" y="5852753"/>
            <a:ext cx="1129224" cy="4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1"/>
          </p:cNvCxnSpPr>
          <p:nvPr/>
        </p:nvCxnSpPr>
        <p:spPr>
          <a:xfrm flipH="1" flipV="1">
            <a:off x="3881094" y="5977464"/>
            <a:ext cx="1145532" cy="230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>
            <a:off x="3484103" y="4793483"/>
            <a:ext cx="599169" cy="1042908"/>
          </a:xfrm>
          <a:prstGeom prst="arc">
            <a:avLst>
              <a:gd name="adj1" fmla="val 16343859"/>
              <a:gd name="adj2" fmla="val 5163050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4182948" y="6336114"/>
            <a:ext cx="434683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400" u="sng" dirty="0" smtClean="0">
                <a:solidFill>
                  <a:srgbClr val="4C4726"/>
                </a:solidFill>
              </a:rPr>
              <a:t>$/kg live </a:t>
            </a:r>
            <a:r>
              <a:rPr lang="en-AU" altLang="en-US" sz="2400" dirty="0" smtClean="0">
                <a:solidFill>
                  <a:srgbClr val="4C4726"/>
                </a:solidFill>
              </a:rPr>
              <a:t>&lt;-&gt; </a:t>
            </a:r>
            <a:r>
              <a:rPr lang="en-AU" altLang="en-US" sz="2400" u="sng" dirty="0" smtClean="0">
                <a:solidFill>
                  <a:srgbClr val="4C4726"/>
                </a:solidFill>
              </a:rPr>
              <a:t>$/kg CW </a:t>
            </a:r>
            <a:r>
              <a:rPr lang="en-AU" altLang="en-US" sz="2400" dirty="0" smtClean="0">
                <a:solidFill>
                  <a:srgbClr val="4C4726"/>
                </a:solidFill>
              </a:rPr>
              <a:t>conversion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547092" y="6146988"/>
            <a:ext cx="1703917" cy="5629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>
            <a:off x="3306584" y="6566947"/>
            <a:ext cx="8763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59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48"/>
    </mc:Choice>
    <mc:Fallback xmlns="">
      <p:transition spd="slow" advTm="3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2" grpId="0"/>
      <p:bldP spid="23" grpId="0" animBg="1"/>
      <p:bldP spid="25" grpId="0"/>
      <p:bldP spid="26" grpId="0"/>
      <p:bldP spid="27" grpId="0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95" y="6061092"/>
            <a:ext cx="3282784" cy="804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241" y="0"/>
            <a:ext cx="4861438" cy="369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" y="0"/>
            <a:ext cx="5389150" cy="683257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43911" y="716493"/>
            <a:ext cx="615141" cy="4231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1012685" y="272483"/>
            <a:ext cx="1445008" cy="4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969576" y="660553"/>
            <a:ext cx="107119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AU" sz="2400" b="1" dirty="0" smtClean="0">
                <a:solidFill>
                  <a:srgbClr val="0000FF"/>
                </a:solidFill>
              </a:rPr>
              <a:t>1/5/19</a:t>
            </a:r>
            <a:endParaRPr lang="en-AU" sz="2400" b="1" dirty="0">
              <a:solidFill>
                <a:srgbClr val="0000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75694" y="756664"/>
            <a:ext cx="4637127" cy="37463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9410" y="2128540"/>
            <a:ext cx="1783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Enter costs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16131" y="1670858"/>
            <a:ext cx="4214553" cy="196180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35976" y="272483"/>
            <a:ext cx="606828" cy="4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1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80"/>
    </mc:Choice>
    <mc:Fallback xmlns="">
      <p:transition spd="slow" advTm="83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95" y="6061092"/>
            <a:ext cx="3282784" cy="804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241" y="0"/>
            <a:ext cx="4861438" cy="369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" y="0"/>
            <a:ext cx="5389150" cy="683257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2377441" y="3994649"/>
            <a:ext cx="1853738" cy="1866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8221" y="3668418"/>
            <a:ext cx="319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Enter start live weight and value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231173" y="4003015"/>
            <a:ext cx="714895" cy="17828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2680" y="3945507"/>
            <a:ext cx="402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Enter expected daily weight change (-/+)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603904" y="4572000"/>
            <a:ext cx="652207" cy="19950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694232" y="4861002"/>
            <a:ext cx="1366417" cy="2208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055100" y="4863768"/>
            <a:ext cx="1228142" cy="21807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3885740" y="4671753"/>
            <a:ext cx="706582" cy="1161723"/>
          </a:xfrm>
          <a:prstGeom prst="arc">
            <a:avLst>
              <a:gd name="adj1" fmla="val 16350618"/>
              <a:gd name="adj2" fmla="val 5163050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27" name="Rounded Rectangle 26"/>
          <p:cNvSpPr/>
          <p:nvPr/>
        </p:nvSpPr>
        <p:spPr bwMode="auto">
          <a:xfrm>
            <a:off x="3630511" y="5467384"/>
            <a:ext cx="652730" cy="4583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630510" y="5925739"/>
            <a:ext cx="652730" cy="14449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625488" y="5773185"/>
            <a:ext cx="657752" cy="15255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43942" y="6400800"/>
            <a:ext cx="8313" cy="332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516286" y="6400800"/>
            <a:ext cx="1" cy="332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62680" y="4771505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Guesstimate final stock value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11828" y="5203131"/>
            <a:ext cx="3585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Stock end value – costs = final value </a:t>
            </a:r>
          </a:p>
          <a:p>
            <a:r>
              <a:rPr lang="en-AU" dirty="0"/>
              <a:t>a</a:t>
            </a:r>
            <a:r>
              <a:rPr lang="en-AU" dirty="0" smtClean="0"/>
              <a:t>nd profit or loss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5600" y="3666431"/>
            <a:ext cx="3977639" cy="11023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4C4726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1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63"/>
    </mc:Choice>
    <mc:Fallback xmlns="">
      <p:transition spd="slow" advTm="86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9" grpId="0"/>
      <p:bldP spid="40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95" y="6061092"/>
            <a:ext cx="3282784" cy="804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241" y="0"/>
            <a:ext cx="4861438" cy="369455"/>
          </a:xfrm>
          <a:prstGeom prst="rect">
            <a:avLst/>
          </a:prstGeom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53107" y="4545292"/>
            <a:ext cx="412410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n-AU" altLang="en-US" dirty="0" smtClean="0"/>
              <a:t>Search for: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AU" altLang="en-US" b="1" i="1" dirty="0" smtClean="0"/>
              <a:t>Futurebeef business tools</a:t>
            </a:r>
            <a:endParaRPr lang="en-AU" altLang="en-US" b="1" i="1" dirty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477211" y="4545292"/>
            <a:ext cx="348453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n-AU" altLang="en-US" dirty="0" smtClean="0"/>
              <a:t>Other calculators</a:t>
            </a:r>
          </a:p>
          <a:p>
            <a:pPr marL="342900" indent="-342900">
              <a:spcBef>
                <a:spcPts val="0"/>
              </a:spcBef>
            </a:pPr>
            <a:r>
              <a:rPr lang="en-AU" altLang="en-US" sz="2400" dirty="0" smtClean="0"/>
              <a:t>Cattle feeding</a:t>
            </a:r>
          </a:p>
          <a:p>
            <a:pPr marL="342900" indent="-342900">
              <a:spcBef>
                <a:spcPts val="0"/>
              </a:spcBef>
            </a:pPr>
            <a:r>
              <a:rPr lang="en-AU" altLang="en-US" sz="2400" dirty="0" smtClean="0"/>
              <a:t>Sell or feed</a:t>
            </a:r>
          </a:p>
          <a:p>
            <a:pPr marL="342900" indent="-342900">
              <a:spcBef>
                <a:spcPts val="0"/>
              </a:spcBef>
            </a:pPr>
            <a:r>
              <a:rPr lang="en-AU" altLang="en-US" sz="2400" dirty="0" smtClean="0"/>
              <a:t>Marketing reckoner</a:t>
            </a:r>
          </a:p>
          <a:p>
            <a:pPr marL="342900" indent="-342900">
              <a:spcBef>
                <a:spcPts val="0"/>
              </a:spcBef>
            </a:pPr>
            <a:r>
              <a:rPr lang="en-AU" altLang="en-US" sz="2400" dirty="0" smtClean="0"/>
              <a:t>Comparing feeds</a:t>
            </a:r>
            <a:endParaRPr lang="en-AU" alt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7"/>
            <a:ext cx="9144000" cy="444881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0"/>
    </mc:Choice>
    <mc:Fallback xmlns="">
      <p:transition spd="slow" advTm="2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6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|3.2|3|3.8|2.9|2.3|1.6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9|2.7|3.6|7.7|1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1|6.4|8.5|11.2|8.8|11.2|7.2|3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197</Words>
  <Application>Microsoft Office PowerPoint</Application>
  <PresentationFormat>On-screen Show (4:3)</PresentationFormat>
  <Paragraphs>41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Arimo</vt:lpstr>
      <vt:lpstr>Calibri</vt:lpstr>
      <vt:lpstr>Calibri Bold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SNEATH Roger</dc:creator>
  <cp:lastModifiedBy>SNEATH Roger</cp:lastModifiedBy>
  <cp:revision>102</cp:revision>
  <dcterms:created xsi:type="dcterms:W3CDTF">2018-11-29T03:42:18Z</dcterms:created>
  <dcterms:modified xsi:type="dcterms:W3CDTF">2019-10-12T00:58:29Z</dcterms:modified>
</cp:coreProperties>
</file>